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EC928DF-2655-4F42-8CFB-C464944A37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"/>
            <a:ext cx="12192000" cy="6857107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24B72EB0-9584-451B-8DAC-4D67F55A0D94}"/>
              </a:ext>
            </a:extLst>
          </p:cNvPr>
          <p:cNvSpPr txBox="1">
            <a:spLocks/>
          </p:cNvSpPr>
          <p:nvPr userDrawn="1"/>
        </p:nvSpPr>
        <p:spPr>
          <a:xfrm>
            <a:off x="632815" y="2082264"/>
            <a:ext cx="8569375" cy="269347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6000" b="1" i="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Calendrier de mise en place de la pédagogie de première session</a:t>
            </a:r>
            <a:r>
              <a:rPr lang="fr-FR" b="1" dirty="0">
                <a:latin typeface="Segoe UI" panose="020B0502040204020203" pitchFamily="34" charset="0"/>
              </a:rPr>
              <a:t>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B17AD7A-1D16-4F29-BD1C-020B5B7BD8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257" y="5822621"/>
            <a:ext cx="1677744" cy="94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3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775F123-D943-4895-A888-395ADC254C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3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1C5238D-9AE6-4EB6-9D3B-11B74EDD05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"/>
            <a:ext cx="12192000" cy="68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9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fé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775F123-D943-4895-A888-395ADC254C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BCDE67F-EFFF-407A-B074-5C2447A190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257" y="5822621"/>
            <a:ext cx="1677744" cy="94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0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FFA496-5BB8-47D8-828C-FE4FDBA55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3AFF33-E582-4545-ADA7-3ED56B14E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9ACC00-0E8A-4F25-A587-C9BD25A477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5B8-3DE0-4FEB-9977-F1296DC1FDDB}" type="datetimeFigureOut">
              <a:rPr lang="fr-CA" smtClean="0"/>
              <a:t>2023-05-24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C738FA-F71E-40AB-B948-2A964C827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E88369-B354-45D9-999D-41CF73C27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AEF9C-0AF9-4DEE-A645-6CB25F37AD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13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um.umontreal.ca/course/view.php?id=205413" TargetMode="External"/><Relationship Id="rId2" Type="http://schemas.openxmlformats.org/officeDocument/2006/relationships/hyperlink" Target="https://cpu.umontreal.ca/fileadmin/cpu/documents/enseigner_distance/CPU_PedagogiePremiereSession_Juin202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montreal.ca/display/StudiUMDocs/Plan+de+communication?preview=/184124791/184128674/GUI_PlanCommStudiUM_FortinM_final.doc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um.umontreal.ca/course/view.php?id=205413" TargetMode="External"/><Relationship Id="rId2" Type="http://schemas.openxmlformats.org/officeDocument/2006/relationships/hyperlink" Target="https://wiki.umontreal.ca/display/StudiUMDocs/Plan+de+communication?preview=/184124791/184128674/GUI_PlanCommStudiUM_FortinM_final.doc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58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E9487677-285C-4E3B-885E-752AB3036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212622"/>
              </p:ext>
            </p:extLst>
          </p:nvPr>
        </p:nvGraphicFramePr>
        <p:xfrm>
          <a:off x="542133" y="828824"/>
          <a:ext cx="11210488" cy="544985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831596">
                  <a:extLst>
                    <a:ext uri="{9D8B030D-6E8A-4147-A177-3AD203B41FA5}">
                      <a16:colId xmlns:a16="http://schemas.microsoft.com/office/drawing/2014/main" val="438443302"/>
                    </a:ext>
                  </a:extLst>
                </a:gridCol>
                <a:gridCol w="6669248">
                  <a:extLst>
                    <a:ext uri="{9D8B030D-6E8A-4147-A177-3AD203B41FA5}">
                      <a16:colId xmlns:a16="http://schemas.microsoft.com/office/drawing/2014/main" val="2016901930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156477262"/>
                    </a:ext>
                  </a:extLst>
                </a:gridCol>
                <a:gridCol w="1400961">
                  <a:extLst>
                    <a:ext uri="{9D8B030D-6E8A-4147-A177-3AD203B41FA5}">
                      <a16:colId xmlns:a16="http://schemas.microsoft.com/office/drawing/2014/main" val="984168207"/>
                    </a:ext>
                  </a:extLst>
                </a:gridCol>
              </a:tblGrid>
              <a:tr h="585298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Professeur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Équipe programme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821508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/>
                        <a:t>Mai</a:t>
                      </a:r>
                      <a:endParaRPr lang="fr-CA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effectLst/>
                        </a:rPr>
                        <a:t>Nommer des enseignants responsables de la pédagogie de première session dans les unités</a:t>
                      </a:r>
                      <a:endParaRPr lang="fr-CA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339071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endParaRPr lang="fr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effectLst/>
                        </a:rPr>
                        <a:t>Réfléchir aux activités d’accueil et de mentorat</a:t>
                      </a: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effectLst/>
                        </a:rPr>
                        <a:t>Concertation avec les associations étudiantes</a:t>
                      </a:r>
                      <a:endParaRPr lang="fr-CA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3600921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/>
                        <a:t>Juin</a:t>
                      </a:r>
                      <a:endParaRPr lang="fr-CA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effectLst/>
                        </a:rPr>
                        <a:t>Création ou adaptation de son plan de cours en intégrant 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les principes de la PPS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r>
                        <a:rPr lang="fr-CA" sz="1200" kern="1200" dirty="0">
                          <a:effectLst/>
                        </a:rPr>
                        <a:t>et en utilisant ce 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gabarit </a:t>
                      </a:r>
                      <a:r>
                        <a:rPr lang="fr-CA" sz="1200" u="sng" kern="1200" dirty="0" err="1">
                          <a:solidFill>
                            <a:schemeClr val="accent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StudiUM</a:t>
                      </a:r>
                      <a:endParaRPr lang="fr-CA" sz="12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473396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>
                          <a:solidFill>
                            <a:schemeClr val="accent4"/>
                          </a:solidFill>
                        </a:rPr>
                        <a:t>Juillet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4851882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endParaRPr lang="fr-CA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kern="1200" dirty="0">
                          <a:effectLst/>
                        </a:rPr>
                        <a:t>Concertation en équipe d’enseignants du premier trimestre sur le calendrier des activités des évaluations</a:t>
                      </a:r>
                      <a:endParaRPr lang="fr-CA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8310903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/>
                        <a:t>Août</a:t>
                      </a:r>
                      <a:endParaRPr lang="fr-CA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r-CA" sz="1200" kern="1200" dirty="0">
                          <a:effectLst/>
                        </a:rPr>
                        <a:t>Préparer son plan de première séance</a:t>
                      </a:r>
                      <a:endParaRPr lang="fr-CA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1835265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endParaRPr lang="fr-CA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fr-CA" sz="1200" kern="1200" dirty="0">
                          <a:effectLst/>
                        </a:rPr>
                        <a:t>Distribution du sondage sur la compétence numérique</a:t>
                      </a:r>
                      <a:endParaRPr lang="fr-CA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775896"/>
                  </a:ext>
                </a:extLst>
              </a:tr>
              <a:tr h="762427">
                <a:tc>
                  <a:txBody>
                    <a:bodyPr/>
                    <a:lstStyle/>
                    <a:p>
                      <a:pPr algn="ctr"/>
                      <a:endParaRPr lang="fr-CA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effectLst/>
                        </a:rPr>
                        <a:t>Animer les activités concertées :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baseline="0" dirty="0">
                          <a:effectLst/>
                        </a:rPr>
                        <a:t>Présentation du fonctionnement de </a:t>
                      </a:r>
                      <a:r>
                        <a:rPr lang="fr-CA" sz="1050" kern="1200" baseline="0" dirty="0" err="1">
                          <a:effectLst/>
                        </a:rPr>
                        <a:t>StudiUM</a:t>
                      </a:r>
                      <a:r>
                        <a:rPr lang="fr-CA" sz="1050" kern="1200" baseline="0" dirty="0">
                          <a:effectLst/>
                        </a:rPr>
                        <a:t>, du programme, des mentors et des ressources)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baseline="0" dirty="0">
                          <a:effectLst/>
                        </a:rPr>
                        <a:t>Présentation de la plateforme de communication commune (</a:t>
                      </a:r>
                      <a:r>
                        <a:rPr lang="fr-CA" sz="1050" kern="1200" baseline="0" dirty="0" err="1">
                          <a:effectLst/>
                        </a:rPr>
                        <a:t>StudiUM</a:t>
                      </a:r>
                      <a:r>
                        <a:rPr lang="fr-CA" sz="1050" kern="1200" baseline="0" dirty="0">
                          <a:effectLst/>
                        </a:rPr>
                        <a:t> programme ou site Internet)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baseline="0" dirty="0">
                          <a:effectLst/>
                        </a:rPr>
                        <a:t>Activités de mise à niveau au besoin</a:t>
                      </a:r>
                      <a:endParaRPr lang="fr-CA" sz="105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3833210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6E64B809-B037-4997-8853-B171418D962F}"/>
              </a:ext>
            </a:extLst>
          </p:cNvPr>
          <p:cNvGrpSpPr/>
          <p:nvPr/>
        </p:nvGrpSpPr>
        <p:grpSpPr>
          <a:xfrm>
            <a:off x="3752321" y="3177645"/>
            <a:ext cx="3915571" cy="579834"/>
            <a:chOff x="3826779" y="3427802"/>
            <a:chExt cx="3915571" cy="579834"/>
          </a:xfrm>
          <a:solidFill>
            <a:schemeClr val="accent4"/>
          </a:solidFill>
        </p:grpSpPr>
        <p:pic>
          <p:nvPicPr>
            <p:cNvPr id="4" name="Graphique 3" descr="Scène de crépuscule">
              <a:extLst>
                <a:ext uri="{FF2B5EF4-FFF2-40B4-BE49-F238E27FC236}">
                  <a16:creationId xmlns:a16="http://schemas.microsoft.com/office/drawing/2014/main" id="{74993258-8BEA-4266-B072-02E5A023D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26779" y="3429001"/>
              <a:ext cx="577441" cy="577441"/>
            </a:xfrm>
            <a:prstGeom prst="rect">
              <a:avLst/>
            </a:prstGeom>
          </p:spPr>
        </p:pic>
        <p:pic>
          <p:nvPicPr>
            <p:cNvPr id="5" name="Graphique 4" descr="Scène de crépuscule">
              <a:extLst>
                <a:ext uri="{FF2B5EF4-FFF2-40B4-BE49-F238E27FC236}">
                  <a16:creationId xmlns:a16="http://schemas.microsoft.com/office/drawing/2014/main" id="{8C3351C9-6290-4C90-890B-4F26725CE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02158" y="3430195"/>
              <a:ext cx="577441" cy="577441"/>
            </a:xfrm>
            <a:prstGeom prst="rect">
              <a:avLst/>
            </a:prstGeom>
          </p:spPr>
        </p:pic>
        <p:pic>
          <p:nvPicPr>
            <p:cNvPr id="6" name="Graphique 5" descr="Scène de crépuscule">
              <a:extLst>
                <a:ext uri="{FF2B5EF4-FFF2-40B4-BE49-F238E27FC236}">
                  <a16:creationId xmlns:a16="http://schemas.microsoft.com/office/drawing/2014/main" id="{D48EDCCF-D4B4-4A0C-ADE0-CB4438E9A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783122" y="3427805"/>
              <a:ext cx="577441" cy="577441"/>
            </a:xfrm>
            <a:prstGeom prst="rect">
              <a:avLst/>
            </a:prstGeom>
          </p:spPr>
        </p:pic>
        <p:pic>
          <p:nvPicPr>
            <p:cNvPr id="7" name="Graphique 6" descr="Scène de crépuscule">
              <a:extLst>
                <a:ext uri="{FF2B5EF4-FFF2-40B4-BE49-F238E27FC236}">
                  <a16:creationId xmlns:a16="http://schemas.microsoft.com/office/drawing/2014/main" id="{D8A2B5F9-E1FC-4A6C-AEDE-FB9624AE4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33880" y="3427805"/>
              <a:ext cx="577441" cy="577441"/>
            </a:xfrm>
            <a:prstGeom prst="rect">
              <a:avLst/>
            </a:prstGeom>
          </p:spPr>
        </p:pic>
        <p:pic>
          <p:nvPicPr>
            <p:cNvPr id="8" name="Graphique 7" descr="Scène de crépuscule">
              <a:extLst>
                <a:ext uri="{FF2B5EF4-FFF2-40B4-BE49-F238E27FC236}">
                  <a16:creationId xmlns:a16="http://schemas.microsoft.com/office/drawing/2014/main" id="{4C372433-F624-4636-AC0D-294ED40AD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58501" y="3427805"/>
              <a:ext cx="577441" cy="577441"/>
            </a:xfrm>
            <a:prstGeom prst="rect">
              <a:avLst/>
            </a:prstGeom>
          </p:spPr>
        </p:pic>
        <p:pic>
          <p:nvPicPr>
            <p:cNvPr id="9" name="Graphique 8" descr="Scène de crépuscule">
              <a:extLst>
                <a:ext uri="{FF2B5EF4-FFF2-40B4-BE49-F238E27FC236}">
                  <a16:creationId xmlns:a16="http://schemas.microsoft.com/office/drawing/2014/main" id="{B84EEC51-2395-4EBC-A43B-929BEE272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684638" y="3427803"/>
              <a:ext cx="577441" cy="577441"/>
            </a:xfrm>
            <a:prstGeom prst="rect">
              <a:avLst/>
            </a:prstGeom>
          </p:spPr>
        </p:pic>
        <p:pic>
          <p:nvPicPr>
            <p:cNvPr id="10" name="Graphique 9" descr="Scène de crépuscule">
              <a:extLst>
                <a:ext uri="{FF2B5EF4-FFF2-40B4-BE49-F238E27FC236}">
                  <a16:creationId xmlns:a16="http://schemas.microsoft.com/office/drawing/2014/main" id="{0EAFEE58-6961-4F54-997C-D7FC9D4880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09259" y="3427804"/>
              <a:ext cx="577441" cy="577441"/>
            </a:xfrm>
            <a:prstGeom prst="rect">
              <a:avLst/>
            </a:prstGeom>
          </p:spPr>
        </p:pic>
        <p:pic>
          <p:nvPicPr>
            <p:cNvPr id="11" name="Graphique 10" descr="Scène de crépuscule">
              <a:extLst>
                <a:ext uri="{FF2B5EF4-FFF2-40B4-BE49-F238E27FC236}">
                  <a16:creationId xmlns:a16="http://schemas.microsoft.com/office/drawing/2014/main" id="{943295B0-08B3-4640-915F-8AB37B6D3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164909" y="3427802"/>
              <a:ext cx="577441" cy="5774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86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7142EA3-3ED4-429A-BDA8-59B093DB2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70083"/>
              </p:ext>
            </p:extLst>
          </p:nvPr>
        </p:nvGraphicFramePr>
        <p:xfrm>
          <a:off x="490756" y="1091464"/>
          <a:ext cx="11210488" cy="46750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{08FB837D-C827-4EFA-A057-4D05807E0F7C}</a:tableStyleId>
              </a:tblPr>
              <a:tblGrid>
                <a:gridCol w="1831596">
                  <a:extLst>
                    <a:ext uri="{9D8B030D-6E8A-4147-A177-3AD203B41FA5}">
                      <a16:colId xmlns:a16="http://schemas.microsoft.com/office/drawing/2014/main" val="438443302"/>
                    </a:ext>
                  </a:extLst>
                </a:gridCol>
                <a:gridCol w="6669248">
                  <a:extLst>
                    <a:ext uri="{9D8B030D-6E8A-4147-A177-3AD203B41FA5}">
                      <a16:colId xmlns:a16="http://schemas.microsoft.com/office/drawing/2014/main" val="2016901930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156477262"/>
                    </a:ext>
                  </a:extLst>
                </a:gridCol>
                <a:gridCol w="1400961">
                  <a:extLst>
                    <a:ext uri="{9D8B030D-6E8A-4147-A177-3AD203B41FA5}">
                      <a16:colId xmlns:a16="http://schemas.microsoft.com/office/drawing/2014/main" val="984168207"/>
                    </a:ext>
                  </a:extLst>
                </a:gridCol>
              </a:tblGrid>
              <a:tr h="585298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Professeur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Équipe programme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821508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l"/>
                      <a:r>
                        <a:rPr lang="fr-CA" sz="1800" dirty="0"/>
                        <a:t>Deux semaines avant le cours</a:t>
                      </a:r>
                      <a:endParaRPr lang="fr-CA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Ouvrir le </a:t>
                      </a:r>
                      <a:r>
                        <a:rPr lang="fr-CA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StudiUM</a:t>
                      </a: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faire une prise de contact et inviter les étudiants à survoler le cours. Vous pouvez vous inspirer en tout ou en partie du texte de la 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2 du Plan de communication (PC) pour écrire à vos étudiants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339071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/>
                        <a:t>Septembre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Inviter les étudiants à assister à la séance du cours 1 (qu’elle soit synchrone ou asynchrone) et à s’y préparer 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3 du PC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 en place le portrait de groupe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Sonder les connaissances antérieures des étudiants</a:t>
                      </a:r>
                      <a:endParaRPr lang="fr-CA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>
                          <a:solidFill>
                            <a:schemeClr val="tx2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3600921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endParaRPr lang="fr-CA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Rappeler le nécessaire pour l’intégration des apprentissages et la préparation du cours suivant 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4 du PC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CA" sz="10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/>
                        <a:t>X</a:t>
                      </a:r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473396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endParaRPr lang="fr-CA" sz="24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Rappeler les modalités de communication du cours 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5 du PC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CA" sz="12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851882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endParaRPr lang="fr-CA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Maintenir la communication avec les étudiants tout au long du trimestre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d’annulation ou d’abandon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 d’inscription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Ressources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fr-CA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 sur des conférences ou autres</a:t>
                      </a:r>
                      <a:endParaRPr lang="fr-CA" sz="8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/>
                        <a:t>X</a:t>
                      </a:r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8310903"/>
                  </a:ext>
                </a:extLst>
              </a:tr>
              <a:tr h="586018">
                <a:tc>
                  <a:txBody>
                    <a:bodyPr/>
                    <a:lstStyle/>
                    <a:p>
                      <a:pPr algn="ctr"/>
                      <a:r>
                        <a:rPr lang="fr-CA" sz="2400" b="1" dirty="0"/>
                        <a:t>Octobre</a:t>
                      </a:r>
                      <a:endParaRPr lang="fr-CA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Demander aux étudiants leurs avis sur le cours » Obtenir les rétroactions des étudiants en cours de trimestre 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6 du PC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/>
                        <a:t>X</a:t>
                      </a:r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183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94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7142EA3-3ED4-429A-BDA8-59B093DB2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75826"/>
              </p:ext>
            </p:extLst>
          </p:nvPr>
        </p:nvGraphicFramePr>
        <p:xfrm>
          <a:off x="490756" y="1896298"/>
          <a:ext cx="11210488" cy="3078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{35758FB7-9AC5-4552-8A53-C91805E547FA}</a:tableStyleId>
              </a:tblPr>
              <a:tblGrid>
                <a:gridCol w="1831596">
                  <a:extLst>
                    <a:ext uri="{9D8B030D-6E8A-4147-A177-3AD203B41FA5}">
                      <a16:colId xmlns:a16="http://schemas.microsoft.com/office/drawing/2014/main" val="438443302"/>
                    </a:ext>
                  </a:extLst>
                </a:gridCol>
                <a:gridCol w="6669248">
                  <a:extLst>
                    <a:ext uri="{9D8B030D-6E8A-4147-A177-3AD203B41FA5}">
                      <a16:colId xmlns:a16="http://schemas.microsoft.com/office/drawing/2014/main" val="2016901930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156477262"/>
                    </a:ext>
                  </a:extLst>
                </a:gridCol>
                <a:gridCol w="1400961">
                  <a:extLst>
                    <a:ext uri="{9D8B030D-6E8A-4147-A177-3AD203B41FA5}">
                      <a16:colId xmlns:a16="http://schemas.microsoft.com/office/drawing/2014/main" val="984168207"/>
                    </a:ext>
                  </a:extLst>
                </a:gridCol>
              </a:tblGrid>
              <a:tr h="31607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Professeur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Équipe programme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821508"/>
                  </a:ext>
                </a:extLst>
              </a:tr>
              <a:tr h="1036977">
                <a:tc>
                  <a:txBody>
                    <a:bodyPr/>
                    <a:lstStyle/>
                    <a:p>
                      <a:pPr algn="l"/>
                      <a:r>
                        <a:rPr lang="fr-CA" sz="1800" dirty="0"/>
                        <a:t>Deux semaines avant les examens</a:t>
                      </a:r>
                      <a:endParaRPr lang="fr-CA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Préparer les étudiants aux évaluations »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CA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Rappeler les procédures et consignes et conseiller les étudiants 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6 du PC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lvl="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 en place une « pratique » d’évaluation sur </a:t>
                      </a:r>
                      <a:r>
                        <a:rPr lang="fr-CA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StudiUM</a:t>
                      </a: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2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(une activité Test est disponible dans ce 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gabarit </a:t>
                      </a:r>
                      <a:r>
                        <a:rPr lang="fr-CA" sz="1200" u="sng" kern="1200" dirty="0" err="1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StudiUM</a:t>
                      </a:r>
                      <a:r>
                        <a:rPr lang="fr-CA" sz="12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CA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un dernier rappel et encourager les étudiants 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7 du PC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endParaRPr lang="fr-CA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Assurer un suivi concernant la communication de la note, les modalités d’accès à la copie d’examen et au besoin, bref retour sur une question annulée ou difficile 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8 du PC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CA" sz="100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/>
                        <a:t>X</a:t>
                      </a:r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339071"/>
                  </a:ext>
                </a:extLst>
              </a:tr>
              <a:tr h="316464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/>
                        <a:t>Décembre</a:t>
                      </a:r>
                      <a:endParaRPr lang="fr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Clôturer la session, féliciter les étudiants et communiquer les modalités pour les résultats finaux 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CA" sz="1200" u="sng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page 11 du PC</a:t>
                      </a:r>
                      <a:r>
                        <a:rPr lang="fr-CA" sz="12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CA" sz="7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200" dirty="0"/>
                        <a:t>X</a:t>
                      </a:r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CA" sz="3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3600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022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PU">
      <a:dk1>
        <a:sysClr val="windowText" lastClr="000000"/>
      </a:dk1>
      <a:lt1>
        <a:sysClr val="window" lastClr="FFFFFF"/>
      </a:lt1>
      <a:dk2>
        <a:srgbClr val="121212"/>
      </a:dk2>
      <a:lt2>
        <a:srgbClr val="CFDAE2"/>
      </a:lt2>
      <a:accent1>
        <a:srgbClr val="093C53"/>
      </a:accent1>
      <a:accent2>
        <a:srgbClr val="3399CC"/>
      </a:accent2>
      <a:accent3>
        <a:srgbClr val="FF9966"/>
      </a:accent3>
      <a:accent4>
        <a:srgbClr val="FF6666"/>
      </a:accent4>
      <a:accent5>
        <a:srgbClr val="666699"/>
      </a:accent5>
      <a:accent6>
        <a:srgbClr val="009999"/>
      </a:accent6>
      <a:hlink>
        <a:srgbClr val="3399CC"/>
      </a:hlink>
      <a:folHlink>
        <a:srgbClr val="99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437</Words>
  <Application>Microsoft Macintosh PowerPoint</Application>
  <PresentationFormat>Grand écran</PresentationFormat>
  <Paragraphs>64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Segoe UI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Schaffner Jean- Christophe</dc:creator>
  <cp:lastModifiedBy>Cedric Joyal</cp:lastModifiedBy>
  <cp:revision>17</cp:revision>
  <dcterms:created xsi:type="dcterms:W3CDTF">2021-05-04T14:25:36Z</dcterms:created>
  <dcterms:modified xsi:type="dcterms:W3CDTF">2023-05-24T14:37:17Z</dcterms:modified>
</cp:coreProperties>
</file>